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7"/>
  </p:notesMasterIdLst>
  <p:sldIdLst>
    <p:sldId id="256" r:id="rId2"/>
    <p:sldId id="266" r:id="rId3"/>
    <p:sldId id="257" r:id="rId4"/>
    <p:sldId id="258" r:id="rId5"/>
    <p:sldId id="267" r:id="rId6"/>
    <p:sldId id="261" r:id="rId7"/>
    <p:sldId id="260" r:id="rId8"/>
    <p:sldId id="270" r:id="rId9"/>
    <p:sldId id="262" r:id="rId10"/>
    <p:sldId id="273" r:id="rId11"/>
    <p:sldId id="264" r:id="rId12"/>
    <p:sldId id="271" r:id="rId13"/>
    <p:sldId id="265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3EF047-995E-4473-965E-963274FCD101}">
          <p14:sldIdLst>
            <p14:sldId id="256"/>
            <p14:sldId id="266"/>
            <p14:sldId id="257"/>
            <p14:sldId id="258"/>
            <p14:sldId id="267"/>
            <p14:sldId id="261"/>
            <p14:sldId id="260"/>
            <p14:sldId id="270"/>
            <p14:sldId id="262"/>
            <p14:sldId id="273"/>
            <p14:sldId id="264"/>
            <p14:sldId id="271"/>
            <p14:sldId id="265"/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0232" autoAdjust="0"/>
  </p:normalViewPr>
  <p:slideViewPr>
    <p:cSldViewPr snapToGrid="0">
      <p:cViewPr varScale="1">
        <p:scale>
          <a:sx n="119" d="100"/>
          <a:sy n="119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2BDB2-E7BB-41EA-939E-3909CC80016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74B28-05C6-4B81-AD36-CF20C0AED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23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investigating </a:t>
            </a:r>
            <a:r>
              <a:rPr lang="en-US" dirty="0" err="1"/>
              <a:t>sidm</a:t>
            </a:r>
            <a:r>
              <a:rPr lang="en-US" dirty="0"/>
              <a:t> code</a:t>
            </a:r>
          </a:p>
          <a:p>
            <a:r>
              <a:rPr lang="en-US" dirty="0"/>
              <a:t>Is it stable?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37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06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T_</a:t>
            </a:r>
            <a:r>
              <a:rPr lang="en-US" dirty="0" err="1"/>
              <a:t>stable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64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report: divide by 0 error in </a:t>
            </a:r>
            <a:r>
              <a:rPr lang="en-US" dirty="0" err="1"/>
              <a:t>nfw</a:t>
            </a:r>
            <a:r>
              <a:rPr lang="en-US" dirty="0"/>
              <a:t> profile</a:t>
            </a:r>
          </a:p>
          <a:p>
            <a:r>
              <a:rPr lang="en-US" dirty="0"/>
              <a:t> - copied over to SIDM?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91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</a:p>
          <a:p>
            <a:r>
              <a:rPr lang="en-US" dirty="0"/>
              <a:t>explanation of graph axes, title/subtitle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65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 of parameter differences</a:t>
            </a:r>
          </a:p>
          <a:p>
            <a:r>
              <a:rPr lang="en-US" dirty="0"/>
              <a:t> - eric: orphan-</a:t>
            </a:r>
            <a:r>
              <a:rPr lang="en-US" dirty="0" err="1"/>
              <a:t>chenab</a:t>
            </a:r>
            <a:r>
              <a:rPr lang="en-US" dirty="0"/>
              <a:t> stream</a:t>
            </a:r>
          </a:p>
          <a:p>
            <a:r>
              <a:rPr lang="en-US" dirty="0"/>
              <a:t> - </a:t>
            </a:r>
            <a:r>
              <a:rPr lang="en-US" dirty="0" err="1"/>
              <a:t>sid</a:t>
            </a:r>
            <a:r>
              <a:rPr lang="en-US" dirty="0"/>
              <a:t>: own study on dwarf galaxy generation and stability</a:t>
            </a:r>
          </a:p>
          <a:p>
            <a:r>
              <a:rPr lang="en-US" dirty="0"/>
              <a:t>Inconsistent behavior</a:t>
            </a:r>
          </a:p>
          <a:p>
            <a:r>
              <a:rPr lang="en-US" dirty="0"/>
              <a:t> - partial collapse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04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datapoints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85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78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 of table and </a:t>
            </a:r>
            <a:r>
              <a:rPr lang="en-US" dirty="0" err="1"/>
              <a:t>t</a:t>
            </a:r>
            <a:r>
              <a:rPr lang="en-US" baseline="-25000" dirty="0" err="1"/>
              <a:t>stable</a:t>
            </a:r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6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Sid’s quote</a:t>
            </a:r>
          </a:p>
          <a:p>
            <a:r>
              <a:rPr lang="en-US" dirty="0"/>
              <a:t> - additional conditional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T_</a:t>
            </a:r>
            <a:r>
              <a:rPr lang="en-US" dirty="0" err="1"/>
              <a:t>stable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1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74B28-05C6-4B81-AD36-CF20C0AEDE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5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98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3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89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9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6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24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5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6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4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083D9A8-9C5B-412C-A221-BE3DCCA23E9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119DCE-D5DC-4CA7-BC0B-3D4FA8F57BC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365-2966.2008.13654.x" TargetMode="External"/><Relationship Id="rId2" Type="http://schemas.openxmlformats.org/officeDocument/2006/relationships/hyperlink" Target="https://milkyway.cs.rpi.edu/milkyway/publications/Sid_thesi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opscience.iop.org/article/10.1088/0004-637X/785/1/5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EC51-D95F-A073-CD5C-D67811E53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Dwarf Galaxy</a:t>
            </a:r>
            <a:br>
              <a:rPr lang="en-US" dirty="0"/>
            </a:br>
            <a:r>
              <a:rPr lang="en-US" dirty="0"/>
              <a:t>Stability </a:t>
            </a:r>
            <a:r>
              <a:rPr lang="en-US" sz="3000" dirty="0"/>
              <a:t>in </a:t>
            </a:r>
            <a:r>
              <a:rPr lang="en-US" sz="3000" dirty="0" err="1"/>
              <a:t>MilkyWay@home</a:t>
            </a: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2E14B-E6FB-AB19-B5BA-BBC0D9FD6D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2024 Jason Kim</a:t>
            </a:r>
          </a:p>
        </p:txBody>
      </p:sp>
    </p:spTree>
    <p:extLst>
      <p:ext uri="{BB962C8B-B14F-4D97-AF65-F5344CB8AC3E}">
        <p14:creationId xmlns:p14="http://schemas.microsoft.com/office/powerpoint/2010/main" val="183784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38D501-8FF5-6230-4C76-40F1D21F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994" y="0"/>
            <a:ext cx="8902011" cy="635267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9C956F-5946-37AF-CDAC-996B515DDD5E}"/>
              </a:ext>
            </a:extLst>
          </p:cNvPr>
          <p:cNvSpPr/>
          <p:nvPr/>
        </p:nvSpPr>
        <p:spPr>
          <a:xfrm>
            <a:off x="4584931" y="2333626"/>
            <a:ext cx="2267577" cy="147100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173315-75A6-B0EF-3D95-0C1E5A41DDA4}"/>
              </a:ext>
            </a:extLst>
          </p:cNvPr>
          <p:cNvSpPr/>
          <p:nvPr/>
        </p:nvSpPr>
        <p:spPr>
          <a:xfrm>
            <a:off x="5546232" y="2333627"/>
            <a:ext cx="149717" cy="147100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A0367A-9911-405A-8C76-177C9B24876D}"/>
              </a:ext>
            </a:extLst>
          </p:cNvPr>
          <p:cNvSpPr/>
          <p:nvPr/>
        </p:nvSpPr>
        <p:spPr>
          <a:xfrm>
            <a:off x="6317933" y="2338474"/>
            <a:ext cx="178120" cy="14710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D7E027-BEA4-81F9-C548-396261253C5D}"/>
              </a:ext>
            </a:extLst>
          </p:cNvPr>
          <p:cNvSpPr/>
          <p:nvPr/>
        </p:nvSpPr>
        <p:spPr>
          <a:xfrm>
            <a:off x="4584931" y="3276617"/>
            <a:ext cx="2261837" cy="163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4CD899-703B-B4C7-6732-C762D7221C9F}"/>
              </a:ext>
            </a:extLst>
          </p:cNvPr>
          <p:cNvSpPr/>
          <p:nvPr/>
        </p:nvSpPr>
        <p:spPr>
          <a:xfrm>
            <a:off x="4584931" y="2748601"/>
            <a:ext cx="2261837" cy="16306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52D825-4DA3-A5A3-96E5-9AAA84FA635F}"/>
              </a:ext>
            </a:extLst>
          </p:cNvPr>
          <p:cNvSpPr/>
          <p:nvPr/>
        </p:nvSpPr>
        <p:spPr>
          <a:xfrm>
            <a:off x="6766156" y="2323411"/>
            <a:ext cx="2267577" cy="147100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7D1491-CB66-38E1-CB81-E3E5982DF36E}"/>
              </a:ext>
            </a:extLst>
          </p:cNvPr>
          <p:cNvSpPr/>
          <p:nvPr/>
        </p:nvSpPr>
        <p:spPr>
          <a:xfrm>
            <a:off x="6843290" y="2323411"/>
            <a:ext cx="149717" cy="147100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690ABB-CE2B-8451-FBBF-208EF5E3237B}"/>
              </a:ext>
            </a:extLst>
          </p:cNvPr>
          <p:cNvSpPr/>
          <p:nvPr/>
        </p:nvSpPr>
        <p:spPr>
          <a:xfrm>
            <a:off x="7881939" y="2323412"/>
            <a:ext cx="178120" cy="147100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A01090-BC8A-EB6F-C165-C38602CE3BC1}"/>
              </a:ext>
            </a:extLst>
          </p:cNvPr>
          <p:cNvSpPr/>
          <p:nvPr/>
        </p:nvSpPr>
        <p:spPr>
          <a:xfrm>
            <a:off x="6766156" y="3266402"/>
            <a:ext cx="2261837" cy="16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31AD08-8910-D635-EEEC-DB4ECECEC6A1}"/>
              </a:ext>
            </a:extLst>
          </p:cNvPr>
          <p:cNvSpPr/>
          <p:nvPr/>
        </p:nvSpPr>
        <p:spPr>
          <a:xfrm>
            <a:off x="6766156" y="2738386"/>
            <a:ext cx="2261837" cy="1630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13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4867E-CF68-C38E-34CC-FCDBC3245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 dirty="0"/>
              <a:t>New Parameters</a:t>
            </a:r>
          </a:p>
        </p:txBody>
      </p:sp>
      <p:pic>
        <p:nvPicPr>
          <p:cNvPr id="1026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BC9F6A42-52A4-72ED-880E-D448C485D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615" y="1360324"/>
            <a:ext cx="4020297" cy="157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BB84C1CD-14B9-E442-32A6-5DA885DC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3209843"/>
            <a:ext cx="4020296" cy="16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310C8-AB29-1BC6-FA05-F4BE5A2E4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r>
              <a:rPr lang="en-US" dirty="0"/>
              <a:t>Other n-body simulations investigating dwarf galaxy evolution and star formation </a:t>
            </a:r>
            <a:r>
              <a:rPr lang="en-US" baseline="30000" dirty="0"/>
              <a:t>3,4</a:t>
            </a:r>
          </a:p>
          <a:p>
            <a:pPr lvl="1"/>
            <a:r>
              <a:rPr lang="en-US" dirty="0"/>
              <a:t>Still being tested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3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1725-FC6D-D78C-C881-B01056ED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A7C1F5-5F6A-E648-8EBB-2E506ACBF7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4255894"/>
              </p:ext>
            </p:extLst>
          </p:nvPr>
        </p:nvGraphicFramePr>
        <p:xfrm>
          <a:off x="1097280" y="1853077"/>
          <a:ext cx="10058400" cy="43292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1913">
                  <a:extLst>
                    <a:ext uri="{9D8B030D-6E8A-4147-A177-3AD203B41FA5}">
                      <a16:colId xmlns:a16="http://schemas.microsoft.com/office/drawing/2014/main" val="2373624198"/>
                    </a:ext>
                  </a:extLst>
                </a:gridCol>
                <a:gridCol w="1873402">
                  <a:extLst>
                    <a:ext uri="{9D8B030D-6E8A-4147-A177-3AD203B41FA5}">
                      <a16:colId xmlns:a16="http://schemas.microsoft.com/office/drawing/2014/main" val="1472052955"/>
                    </a:ext>
                  </a:extLst>
                </a:gridCol>
                <a:gridCol w="987228">
                  <a:extLst>
                    <a:ext uri="{9D8B030D-6E8A-4147-A177-3AD203B41FA5}">
                      <a16:colId xmlns:a16="http://schemas.microsoft.com/office/drawing/2014/main" val="1019466801"/>
                    </a:ext>
                  </a:extLst>
                </a:gridCol>
                <a:gridCol w="1286634">
                  <a:extLst>
                    <a:ext uri="{9D8B030D-6E8A-4147-A177-3AD203B41FA5}">
                      <a16:colId xmlns:a16="http://schemas.microsoft.com/office/drawing/2014/main" val="1366275010"/>
                    </a:ext>
                  </a:extLst>
                </a:gridCol>
                <a:gridCol w="1673640">
                  <a:extLst>
                    <a:ext uri="{9D8B030D-6E8A-4147-A177-3AD203B41FA5}">
                      <a16:colId xmlns:a16="http://schemas.microsoft.com/office/drawing/2014/main" val="3286670043"/>
                    </a:ext>
                  </a:extLst>
                </a:gridCol>
                <a:gridCol w="968308">
                  <a:extLst>
                    <a:ext uri="{9D8B030D-6E8A-4147-A177-3AD203B41FA5}">
                      <a16:colId xmlns:a16="http://schemas.microsoft.com/office/drawing/2014/main" val="541237381"/>
                    </a:ext>
                  </a:extLst>
                </a:gridCol>
                <a:gridCol w="969480">
                  <a:extLst>
                    <a:ext uri="{9D8B030D-6E8A-4147-A177-3AD203B41FA5}">
                      <a16:colId xmlns:a16="http://schemas.microsoft.com/office/drawing/2014/main" val="883386021"/>
                    </a:ext>
                  </a:extLst>
                </a:gridCol>
                <a:gridCol w="997795">
                  <a:extLst>
                    <a:ext uri="{9D8B030D-6E8A-4147-A177-3AD203B41FA5}">
                      <a16:colId xmlns:a16="http://schemas.microsoft.com/office/drawing/2014/main" val="3696241906"/>
                    </a:ext>
                  </a:extLst>
                </a:gridCol>
              </a:tblGrid>
              <a:tr h="3404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version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components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initial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t</a:t>
                      </a:r>
                      <a:r>
                        <a:rPr lang="en-US" sz="1400" baseline="-25000" dirty="0" err="1"/>
                        <a:t>stable</a:t>
                      </a:r>
                      <a:endParaRPr lang="en-US" sz="1400" baseline="-25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final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118491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rId3" action="ppaction://hlinksldjump"/>
                        </a:rPr>
                        <a:t>202404132100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master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Sid</a:t>
                      </a:r>
                      <a:endParaRPr kumimoji="0" lang="en-US" sz="14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 err="1"/>
                        <a:t>plummer+plummer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sngStrike" kern="1200" dirty="0">
                          <a:solidFill>
                            <a:srgbClr val="6AA84F"/>
                          </a:solidFill>
                          <a:effectLst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strike="sngStrike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sngStrike" kern="1200" dirty="0">
                          <a:solidFill>
                            <a:srgbClr val="6AA84F"/>
                          </a:solidFill>
                          <a:effectLst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335305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rId4" action="ppaction://hlinksldjump"/>
                        </a:rPr>
                        <a:t>202404141050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Sid</a:t>
                      </a:r>
                      <a:endParaRPr kumimoji="0" lang="en-US" sz="14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 err="1"/>
                        <a:t>plummer+plummer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strike="sngStrike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752423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" action="ppaction://noaction"/>
                        </a:rPr>
                        <a:t>202404132220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 err="1"/>
                        <a:t>plummer+nfw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strike="sngStrike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368838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" action="ppaction://noaction"/>
                        </a:rPr>
                        <a:t>202404141025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dirty="0"/>
                        <a:t>Sid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dirty="0" err="1"/>
                        <a:t>plummer+nfw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strike="sngStrike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954456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" action="ppaction://noaction"/>
                        </a:rPr>
                        <a:t>202404021330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 err="1"/>
                        <a:t>plummer+plummer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strike="sngStrike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>
                          <a:solidFill>
                            <a:srgbClr val="F1C232"/>
                          </a:solidFill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585383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" action="ppaction://noaction"/>
                        </a:rPr>
                        <a:t>202404082220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 err="1"/>
                        <a:t>plummer+plummer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strike="sngStrike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kumimoji="0" lang="en-US" sz="18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rgbClr val="F1C232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975658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rId5" action="ppaction://hlinksldjump"/>
                        </a:rPr>
                        <a:t>202404021450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 err="1"/>
                        <a:t>plummer+nfw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strike="sngStrike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kumimoji="0" lang="en-US" sz="18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rgbClr val="F1C232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66735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rId6" action="ppaction://hlinksldjump"/>
                        </a:rPr>
                        <a:t>202404082325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dirty="0" err="1"/>
                        <a:t>plummer+nfw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strike="sngStrike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kumimoji="0" lang="en-US" sz="18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rgbClr val="F1C232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8520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" action="ppaction://noaction"/>
                        </a:rPr>
                        <a:t>202404131940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current (Jan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sidm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plummer+sidm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1C232"/>
                          </a:solidFill>
                        </a:rPr>
                        <a:t>1.5-2.0 </a:t>
                      </a:r>
                      <a:r>
                        <a:rPr lang="en-US" sz="1400" dirty="0" err="1">
                          <a:solidFill>
                            <a:srgbClr val="F1C232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F1C23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lang="en-US" dirty="0">
                        <a:solidFill>
                          <a:srgbClr val="F1C232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489043"/>
                  </a:ext>
                </a:extLst>
              </a:tr>
              <a:tr h="598978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202404072115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current (Jan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sidm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plummer+sidm</a:t>
                      </a:r>
                      <a:endParaRPr lang="en-US" sz="1400" dirty="0"/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C0000"/>
                          </a:solidFill>
                        </a:rPr>
                        <a:t>3.0-3.5 </a:t>
                      </a:r>
                      <a:r>
                        <a:rPr lang="en-US" sz="1400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C0000"/>
                          </a:solidFill>
                          <a:effectLst/>
                        </a:rPr>
                        <a:t>✗</a:t>
                      </a:r>
                      <a:endParaRPr lang="en-US" dirty="0">
                        <a:solidFill>
                          <a:srgbClr val="CC0000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949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544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5AB0-DD74-609A-FB3C-BE94F08E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SIDM profile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A301-B1EF-6721-34C1-2189C2693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under investigation</a:t>
            </a:r>
          </a:p>
          <a:p>
            <a:r>
              <a:rPr lang="en-US" dirty="0"/>
              <a:t>Divide by 0 error</a:t>
            </a:r>
          </a:p>
          <a:p>
            <a:pPr lvl="1"/>
            <a:r>
              <a:rPr lang="en-US" dirty="0"/>
              <a:t>Copied over to SIDM?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Compounded instability from Eric’s parameters and faulty SIDM profile generator</a:t>
            </a:r>
          </a:p>
        </p:txBody>
      </p:sp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6230FF3D-C36A-0B6E-FAFF-D983FABCD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49" y="4073468"/>
            <a:ext cx="3592863" cy="2020986"/>
          </a:xfrm>
          <a:prstGeom prst="rect">
            <a:avLst/>
          </a:prstGeom>
        </p:spPr>
      </p:pic>
      <p:pic>
        <p:nvPicPr>
          <p:cNvPr id="10" name="Picture 9" descr="A graph of a number of columns&#10;&#10;Description automatically generated">
            <a:extLst>
              <a:ext uri="{FF2B5EF4-FFF2-40B4-BE49-F238E27FC236}">
                <a16:creationId xmlns:a16="http://schemas.microsoft.com/office/drawing/2014/main" id="{13DCC983-9CE4-123B-0AF1-20EB3EE9B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64" y="4073468"/>
            <a:ext cx="3592864" cy="20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6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7352F6-69CD-481A-B86A-167F52331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74D61-7D32-4B1C-AE50-DDB359763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35F56-BFF7-65EE-C11D-4EAB6D2C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D6E8-709A-9B8C-F533-A7B79868E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Check your dwarf galaxies in isolation</a:t>
            </a:r>
          </a:p>
          <a:p>
            <a:r>
              <a:rPr lang="en-US" sz="1800" dirty="0">
                <a:solidFill>
                  <a:srgbClr val="FFFFFF"/>
                </a:solidFill>
              </a:rPr>
              <a:t>Make sure the initial and final states are reasonably similar</a:t>
            </a:r>
          </a:p>
          <a:p>
            <a:r>
              <a:rPr lang="en-US" sz="1800" dirty="0">
                <a:solidFill>
                  <a:srgbClr val="FFFFFF"/>
                </a:solidFill>
              </a:rPr>
              <a:t>Also check in between (</a:t>
            </a:r>
            <a:r>
              <a:rPr lang="en-US" sz="1800" dirty="0" err="1">
                <a:solidFill>
                  <a:srgbClr val="FFFFFF"/>
                </a:solidFill>
              </a:rPr>
              <a:t>t</a:t>
            </a:r>
            <a:r>
              <a:rPr lang="en-US" sz="1800" baseline="-25000" dirty="0" err="1">
                <a:solidFill>
                  <a:srgbClr val="FFFFFF"/>
                </a:solidFill>
              </a:rPr>
              <a:t>stable</a:t>
            </a:r>
            <a:r>
              <a:rPr lang="en-US" sz="1800" dirty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Ideally between 0-1 GY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77458-9205-448A-8170-047466673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08FE4216-0BD5-B199-A685-DF291C607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" r="4" b="4"/>
          <a:stretch/>
        </p:blipFill>
        <p:spPr>
          <a:xfrm>
            <a:off x="8254824" y="2547831"/>
            <a:ext cx="3294253" cy="1762338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7A64B3E5-205F-6494-794F-562108A190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" r="4" b="4"/>
          <a:stretch/>
        </p:blipFill>
        <p:spPr>
          <a:xfrm>
            <a:off x="8254824" y="4471036"/>
            <a:ext cx="3294253" cy="1762338"/>
          </a:xfrm>
          <a:prstGeom prst="rect">
            <a:avLst/>
          </a:prstGeom>
        </p:spPr>
      </p:pic>
      <p:sp>
        <p:nvSpPr>
          <p:cNvPr id="9" name="Circle: Hollow 8">
            <a:extLst>
              <a:ext uri="{FF2B5EF4-FFF2-40B4-BE49-F238E27FC236}">
                <a16:creationId xmlns:a16="http://schemas.microsoft.com/office/drawing/2014/main" id="{0AB50952-7297-784A-1D2F-0A5401E0551E}"/>
              </a:ext>
            </a:extLst>
          </p:cNvPr>
          <p:cNvSpPr/>
          <p:nvPr/>
        </p:nvSpPr>
        <p:spPr>
          <a:xfrm>
            <a:off x="10116395" y="2772135"/>
            <a:ext cx="651288" cy="651288"/>
          </a:xfrm>
          <a:prstGeom prst="donut">
            <a:avLst>
              <a:gd name="adj" fmla="val 9406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4DFBC9FA-F974-16FB-6814-46E1462109E0}"/>
              </a:ext>
            </a:extLst>
          </p:cNvPr>
          <p:cNvSpPr/>
          <p:nvPr/>
        </p:nvSpPr>
        <p:spPr>
          <a:xfrm>
            <a:off x="9912357" y="4534473"/>
            <a:ext cx="1067542" cy="1067542"/>
          </a:xfrm>
          <a:prstGeom prst="mathMultiply">
            <a:avLst>
              <a:gd name="adj1" fmla="val 688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53F9169E-9D78-9ACF-6B7C-48C12D428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23" y="516835"/>
            <a:ext cx="3324673" cy="18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541F-EE77-AB9A-EF21-E1BF083B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81FE-FD4D-0EB2-2E57-EB7EA25CC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30000" dirty="0"/>
              <a:t>1</a:t>
            </a:r>
            <a:r>
              <a:rPr lang="en-US" dirty="0"/>
              <a:t> S. Shelton, Constraining Dwarf Galaxy Properties Using Tidal Streams, December 2018, </a:t>
            </a:r>
            <a:r>
              <a:rPr lang="en-US" dirty="0">
                <a:hlinkClick r:id="rId2"/>
              </a:rPr>
              <a:t>https://milkyway.cs.rpi.edu/milkyway/publications/Sid_thesis.pdf</a:t>
            </a:r>
            <a:endParaRPr lang="en-US" dirty="0"/>
          </a:p>
          <a:p>
            <a:r>
              <a:rPr lang="en-US" baseline="30000" dirty="0"/>
              <a:t>2</a:t>
            </a:r>
            <a:r>
              <a:rPr lang="en-US" dirty="0"/>
              <a:t> W. Allen, Predicting Dwarf Stability, August 2020</a:t>
            </a:r>
          </a:p>
          <a:p>
            <a:r>
              <a:rPr lang="en-US" baseline="30000" dirty="0"/>
              <a:t>3</a:t>
            </a:r>
            <a:r>
              <a:rPr lang="en-US" dirty="0"/>
              <a:t> S. Valcke, S. De </a:t>
            </a:r>
            <a:r>
              <a:rPr lang="en-US" dirty="0" err="1"/>
              <a:t>Rijcke</a:t>
            </a:r>
            <a:r>
              <a:rPr lang="en-US" dirty="0"/>
              <a:t>, H. </a:t>
            </a:r>
            <a:r>
              <a:rPr lang="en-US" dirty="0" err="1"/>
              <a:t>Dejonghe</a:t>
            </a:r>
            <a:r>
              <a:rPr lang="en-US" dirty="0"/>
              <a:t>, Simulations of the formation and evolution of isolated dwarf galaxies, Monthly Notices of the Royal Astronomical Society, Volume 389, Issue 3, September 2008, Pages 1111–1126, </a:t>
            </a:r>
            <a:r>
              <a:rPr lang="en-US" dirty="0">
                <a:solidFill>
                  <a:srgbClr val="2998E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https://doi.org/10.1111/j.1365-2966.2008.13654.x</a:t>
            </a:r>
            <a:endParaRPr lang="en-US" dirty="0">
              <a:solidFill>
                <a:srgbClr val="2998E3"/>
              </a:solidFill>
            </a:endParaRPr>
          </a:p>
          <a:p>
            <a:r>
              <a:rPr lang="en-US" baseline="30000" dirty="0"/>
              <a:t>4</a:t>
            </a:r>
            <a:r>
              <a:rPr lang="en-US" dirty="0"/>
              <a:t> </a:t>
            </a:r>
            <a:r>
              <a:rPr lang="es-ES" dirty="0"/>
              <a:t>A. González-Samaniego et al 2014 </a:t>
            </a:r>
            <a:r>
              <a:rPr lang="es-ES" dirty="0" err="1"/>
              <a:t>ApJ</a:t>
            </a:r>
            <a:r>
              <a:rPr lang="es-ES" dirty="0"/>
              <a:t> 785 58 (</a:t>
            </a:r>
            <a:r>
              <a:rPr lang="es-ES" dirty="0">
                <a:hlinkClick r:id="rId4"/>
              </a:rPr>
              <a:t>https://iopscience.iop.org/article/10.1088/0004-637X/785/1/58</a:t>
            </a:r>
            <a:r>
              <a:rPr lang="es-E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3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number of columns&#10;&#10;Description automatically generated">
            <a:extLst>
              <a:ext uri="{FF2B5EF4-FFF2-40B4-BE49-F238E27FC236}">
                <a16:creationId xmlns:a16="http://schemas.microsoft.com/office/drawing/2014/main" id="{3F2623E5-38D5-D591-17CF-83A83E00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41D-D326-5C2E-1B51-30EE76A6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SIDM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2F36BB-8CA9-7F7E-C9E4-702676F8D1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Eric’s vs Sid’s galaxy</a:t>
            </a:r>
          </a:p>
          <a:p>
            <a:r>
              <a:rPr lang="en-US" dirty="0"/>
              <a:t>Inconsistent behavior</a:t>
            </a:r>
          </a:p>
          <a:p>
            <a:pPr lvl="1"/>
            <a:r>
              <a:rPr lang="en-US" dirty="0"/>
              <a:t>Eric’s: very late equilibrium / loss of almost all structure</a:t>
            </a:r>
          </a:p>
          <a:p>
            <a:pPr lvl="1"/>
            <a:r>
              <a:rPr lang="en-US" dirty="0"/>
              <a:t>Sid’s: late equilibrium / large loss of structure</a:t>
            </a:r>
          </a:p>
        </p:txBody>
      </p:sp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6EAE8F7F-8C56-5ABF-5C47-BD1742AE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4922521" cy="27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8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2840B-4FEC-2087-692A-FE1E27C1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Profiles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AB9DC78-7E1E-86C4-E754-5BBF10A00B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stable, but not completely</a:t>
            </a:r>
          </a:p>
          <a:p>
            <a:pPr lvl="1"/>
            <a:r>
              <a:rPr lang="en-US" dirty="0"/>
              <a:t>Indicates something wrong with SIDM</a:t>
            </a:r>
          </a:p>
        </p:txBody>
      </p:sp>
      <p:pic>
        <p:nvPicPr>
          <p:cNvPr id="5" name="Picture 4" descr="A graph of a number of columns&#10;&#10;Description automatically generated with medium confidence">
            <a:extLst>
              <a:ext uri="{FF2B5EF4-FFF2-40B4-BE49-F238E27FC236}">
                <a16:creationId xmlns:a16="http://schemas.microsoft.com/office/drawing/2014/main" id="{17DBC8A2-F36E-B456-6C28-BC921BADC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343" y="4382434"/>
            <a:ext cx="2991854" cy="1682918"/>
          </a:xfrm>
          <a:prstGeom prst="rect">
            <a:avLst/>
          </a:prstGeom>
        </p:spPr>
      </p:pic>
      <p:pic>
        <p:nvPicPr>
          <p:cNvPr id="9" name="Picture 8" descr="A graph of a number of columns&#10;&#10;Description automatically generated">
            <a:extLst>
              <a:ext uri="{FF2B5EF4-FFF2-40B4-BE49-F238E27FC236}">
                <a16:creationId xmlns:a16="http://schemas.microsoft.com/office/drawing/2014/main" id="{A8259FDD-CAF2-E974-7F8D-15299E601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28" y="4382435"/>
            <a:ext cx="2991852" cy="1682916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291BEB99-8030-0668-0782-4A065F27D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343" y="2587541"/>
            <a:ext cx="2991854" cy="1682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CFB695-0F09-E02E-370F-915E77F03219}"/>
              </a:ext>
            </a:extLst>
          </p:cNvPr>
          <p:cNvSpPr txBox="1"/>
          <p:nvPr/>
        </p:nvSpPr>
        <p:spPr>
          <a:xfrm>
            <a:off x="5448385" y="2107859"/>
            <a:ext cx="22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Plummer + Plummer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1B87B-D4B1-01C2-5EBF-681259B07651}"/>
              </a:ext>
            </a:extLst>
          </p:cNvPr>
          <p:cNvSpPr txBox="1"/>
          <p:nvPr/>
        </p:nvSpPr>
        <p:spPr>
          <a:xfrm>
            <a:off x="8605640" y="2106232"/>
            <a:ext cx="22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Plummer + NFW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16259-0D81-B628-5949-70A5CA0AD3C0}"/>
              </a:ext>
            </a:extLst>
          </p:cNvPr>
          <p:cNvSpPr txBox="1"/>
          <p:nvPr/>
        </p:nvSpPr>
        <p:spPr>
          <a:xfrm>
            <a:off x="4134145" y="3257815"/>
            <a:ext cx="77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Sid’s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B22707-251C-868A-C22F-FF878A07CF32}"/>
              </a:ext>
            </a:extLst>
          </p:cNvPr>
          <p:cNvSpPr txBox="1"/>
          <p:nvPr/>
        </p:nvSpPr>
        <p:spPr>
          <a:xfrm>
            <a:off x="4198313" y="5039227"/>
            <a:ext cx="71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Eric’s</a:t>
            </a:r>
          </a:p>
        </p:txBody>
      </p:sp>
      <p:pic>
        <p:nvPicPr>
          <p:cNvPr id="21" name="Picture 20" descr="A graph of a graph&#10;&#10;Description automatically generated">
            <a:extLst>
              <a:ext uri="{FF2B5EF4-FFF2-40B4-BE49-F238E27FC236}">
                <a16:creationId xmlns:a16="http://schemas.microsoft.com/office/drawing/2014/main" id="{A2A72FB2-8BC3-64E8-BD2C-326B9B9CF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28" y="2587541"/>
            <a:ext cx="2991852" cy="16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0257-7289-4EDA-AC5E-DD29A8BB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9F37-58B3-A2BF-693E-8E75CF8E7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3992880" cy="4162034"/>
          </a:xfrm>
        </p:spPr>
        <p:txBody>
          <a:bodyPr/>
          <a:lstStyle/>
          <a:p>
            <a:r>
              <a:rPr lang="en-US" dirty="0"/>
              <a:t>v1.80 (2021)</a:t>
            </a:r>
          </a:p>
          <a:p>
            <a:r>
              <a:rPr lang="en-US" dirty="0"/>
              <a:t>Similar behavior / no change</a:t>
            </a:r>
          </a:p>
          <a:p>
            <a:pPr lvl="1"/>
            <a:r>
              <a:rPr lang="en-US" dirty="0"/>
              <a:t>No change in </a:t>
            </a:r>
            <a:r>
              <a:rPr lang="en-US" dirty="0" err="1"/>
              <a:t>nbody_mixeddwarf.c</a:t>
            </a:r>
            <a:endParaRPr lang="en-US" dirty="0"/>
          </a:p>
          <a:p>
            <a:pPr lvl="2"/>
            <a:r>
              <a:rPr lang="en-US" dirty="0"/>
              <a:t>Where galaxy generation is handled</a:t>
            </a:r>
          </a:p>
          <a:p>
            <a:pPr lvl="1"/>
            <a:r>
              <a:rPr lang="en-US" dirty="0"/>
              <a:t>This “error” existed from all the way back in 2021 and possibly even before</a:t>
            </a:r>
          </a:p>
        </p:txBody>
      </p:sp>
      <p:pic>
        <p:nvPicPr>
          <p:cNvPr id="5" name="Picture 4" descr="A graph of a number of columns&#10;&#10;Description automatically generated with medium confidence">
            <a:extLst>
              <a:ext uri="{FF2B5EF4-FFF2-40B4-BE49-F238E27FC236}">
                <a16:creationId xmlns:a16="http://schemas.microsoft.com/office/drawing/2014/main" id="{70389726-8548-7C72-A969-CC63049C4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343" y="4378297"/>
            <a:ext cx="2991855" cy="1682918"/>
          </a:xfrm>
          <a:prstGeom prst="rect">
            <a:avLst/>
          </a:prstGeom>
        </p:spPr>
      </p:pic>
      <p:pic>
        <p:nvPicPr>
          <p:cNvPr id="7" name="Picture 6" descr="A graph of a number of columns&#10;&#10;Description automatically generated">
            <a:extLst>
              <a:ext uri="{FF2B5EF4-FFF2-40B4-BE49-F238E27FC236}">
                <a16:creationId xmlns:a16="http://schemas.microsoft.com/office/drawing/2014/main" id="{79D4BB14-71AC-89DB-343F-5B51C1713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29" y="4382434"/>
            <a:ext cx="2991854" cy="1682918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ADB6DAC4-954B-68BC-E87D-5A5855153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28" y="2587541"/>
            <a:ext cx="2991852" cy="1682917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">
            <a:extLst>
              <a:ext uri="{FF2B5EF4-FFF2-40B4-BE49-F238E27FC236}">
                <a16:creationId xmlns:a16="http://schemas.microsoft.com/office/drawing/2014/main" id="{59B39E73-242D-0913-342A-6E211059B1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343" y="2587540"/>
            <a:ext cx="2991854" cy="16829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868F5A-33C3-F5E2-8EE1-7A7A8D5FC693}"/>
              </a:ext>
            </a:extLst>
          </p:cNvPr>
          <p:cNvSpPr txBox="1"/>
          <p:nvPr/>
        </p:nvSpPr>
        <p:spPr>
          <a:xfrm>
            <a:off x="5448385" y="2107859"/>
            <a:ext cx="22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Plummer + Plummer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461CED-6C25-B9F6-D825-2AD29C9411D2}"/>
              </a:ext>
            </a:extLst>
          </p:cNvPr>
          <p:cNvSpPr txBox="1"/>
          <p:nvPr/>
        </p:nvSpPr>
        <p:spPr>
          <a:xfrm>
            <a:off x="8605640" y="2106232"/>
            <a:ext cx="22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Plummer + NFW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9F8D65-45E7-67D1-5D77-B5D7151480B2}"/>
              </a:ext>
            </a:extLst>
          </p:cNvPr>
          <p:cNvSpPr txBox="1"/>
          <p:nvPr/>
        </p:nvSpPr>
        <p:spPr>
          <a:xfrm>
            <a:off x="11290522" y="3257815"/>
            <a:ext cx="77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Sid’s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1547B7-BD02-8AC1-78B5-412A3A4E7603}"/>
              </a:ext>
            </a:extLst>
          </p:cNvPr>
          <p:cNvSpPr txBox="1"/>
          <p:nvPr/>
        </p:nvSpPr>
        <p:spPr>
          <a:xfrm>
            <a:off x="11354690" y="5039227"/>
            <a:ext cx="71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Eric’s</a:t>
            </a:r>
          </a:p>
        </p:txBody>
      </p:sp>
    </p:spTree>
    <p:extLst>
      <p:ext uri="{BB962C8B-B14F-4D97-AF65-F5344CB8AC3E}">
        <p14:creationId xmlns:p14="http://schemas.microsoft.com/office/powerpoint/2010/main" val="261460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1725-FC6D-D78C-C881-B01056ED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A7C1F5-5F6A-E648-8EBB-2E506ACBF7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235340"/>
              </p:ext>
            </p:extLst>
          </p:nvPr>
        </p:nvGraphicFramePr>
        <p:xfrm>
          <a:off x="1097280" y="1853077"/>
          <a:ext cx="10058400" cy="43292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1913">
                  <a:extLst>
                    <a:ext uri="{9D8B030D-6E8A-4147-A177-3AD203B41FA5}">
                      <a16:colId xmlns:a16="http://schemas.microsoft.com/office/drawing/2014/main" val="2373624198"/>
                    </a:ext>
                  </a:extLst>
                </a:gridCol>
                <a:gridCol w="1873402">
                  <a:extLst>
                    <a:ext uri="{9D8B030D-6E8A-4147-A177-3AD203B41FA5}">
                      <a16:colId xmlns:a16="http://schemas.microsoft.com/office/drawing/2014/main" val="1472052955"/>
                    </a:ext>
                  </a:extLst>
                </a:gridCol>
                <a:gridCol w="987228">
                  <a:extLst>
                    <a:ext uri="{9D8B030D-6E8A-4147-A177-3AD203B41FA5}">
                      <a16:colId xmlns:a16="http://schemas.microsoft.com/office/drawing/2014/main" val="1019466801"/>
                    </a:ext>
                  </a:extLst>
                </a:gridCol>
                <a:gridCol w="972535">
                  <a:extLst>
                    <a:ext uri="{9D8B030D-6E8A-4147-A177-3AD203B41FA5}">
                      <a16:colId xmlns:a16="http://schemas.microsoft.com/office/drawing/2014/main" val="1366275010"/>
                    </a:ext>
                  </a:extLst>
                </a:gridCol>
                <a:gridCol w="1987739">
                  <a:extLst>
                    <a:ext uri="{9D8B030D-6E8A-4147-A177-3AD203B41FA5}">
                      <a16:colId xmlns:a16="http://schemas.microsoft.com/office/drawing/2014/main" val="3286670043"/>
                    </a:ext>
                  </a:extLst>
                </a:gridCol>
                <a:gridCol w="968308">
                  <a:extLst>
                    <a:ext uri="{9D8B030D-6E8A-4147-A177-3AD203B41FA5}">
                      <a16:colId xmlns:a16="http://schemas.microsoft.com/office/drawing/2014/main" val="541237381"/>
                    </a:ext>
                  </a:extLst>
                </a:gridCol>
                <a:gridCol w="969480">
                  <a:extLst>
                    <a:ext uri="{9D8B030D-6E8A-4147-A177-3AD203B41FA5}">
                      <a16:colId xmlns:a16="http://schemas.microsoft.com/office/drawing/2014/main" val="883386021"/>
                    </a:ext>
                  </a:extLst>
                </a:gridCol>
                <a:gridCol w="997795">
                  <a:extLst>
                    <a:ext uri="{9D8B030D-6E8A-4147-A177-3AD203B41FA5}">
                      <a16:colId xmlns:a16="http://schemas.microsoft.com/office/drawing/2014/main" val="3696241906"/>
                    </a:ext>
                  </a:extLst>
                </a:gridCol>
              </a:tblGrid>
              <a:tr h="3404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version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components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initial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t</a:t>
                      </a:r>
                      <a:r>
                        <a:rPr lang="en-US" sz="1400" baseline="-25000" dirty="0" err="1"/>
                        <a:t>stable</a:t>
                      </a:r>
                      <a:endParaRPr lang="en-US" sz="1400" baseline="-25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final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118491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202404132100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master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Sid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plummer+plummer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rgbClr val="6AA84F"/>
                          </a:solidFill>
                          <a:effectLst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rgbClr val="6AA84F"/>
                          </a:solidFill>
                          <a:effectLst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335305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202404141050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Sid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plummer+plummer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752423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" action="ppaction://noaction"/>
                        </a:rPr>
                        <a:t>202404132220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plummer+nfw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368838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" action="ppaction://noaction"/>
                        </a:rPr>
                        <a:t>202404141025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plummer+nfw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954456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" action="ppaction://noaction"/>
                        </a:rPr>
                        <a:t>202404021330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plummer+plummer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1C232"/>
                          </a:solidFill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585383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" action="ppaction://noaction"/>
                        </a:rPr>
                        <a:t>202404082220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plummer+plummer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1C232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975658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202404021450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plummer+nfw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1C232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66735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202404082325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plummer+nfw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1C232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8520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" action="ppaction://noaction"/>
                        </a:rPr>
                        <a:t>202404131940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current (Jan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sidm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plummer+sidm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1C232"/>
                          </a:solidFill>
                        </a:rPr>
                        <a:t>1.5-2.0 </a:t>
                      </a:r>
                      <a:r>
                        <a:rPr lang="en-US" sz="1400" dirty="0" err="1">
                          <a:solidFill>
                            <a:srgbClr val="F1C232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F1C23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lang="en-US" dirty="0">
                        <a:solidFill>
                          <a:srgbClr val="F1C232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489043"/>
                  </a:ext>
                </a:extLst>
              </a:tr>
              <a:tr h="598978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202404072115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current (Jan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sidm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plummer+sidm</a:t>
                      </a:r>
                      <a:endParaRPr lang="en-US" sz="1400" dirty="0"/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C0000"/>
                          </a:solidFill>
                        </a:rPr>
                        <a:t>3.0-3.5 </a:t>
                      </a:r>
                      <a:r>
                        <a:rPr lang="en-US" sz="1400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C0000"/>
                          </a:solidFill>
                          <a:effectLst/>
                        </a:rPr>
                        <a:t>✗</a:t>
                      </a:r>
                      <a:endParaRPr lang="en-US" dirty="0">
                        <a:solidFill>
                          <a:srgbClr val="CC0000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949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0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1A6C-38C8-6B92-D47F-F6DB1AE0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Instability and 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79554-680D-4000-68B2-14B0E7BE0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instability is intended</a:t>
            </a:r>
          </a:p>
          <a:p>
            <a:pPr lvl="1"/>
            <a:r>
              <a:rPr lang="en-US" dirty="0"/>
              <a:t>Imperfect parameters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Additional: reach equilibrium within a reasonable amount of time</a:t>
            </a:r>
          </a:p>
          <a:p>
            <a:pPr lvl="1"/>
            <a:r>
              <a:rPr lang="en-US" dirty="0"/>
              <a:t>e.g. max 1 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B1FAC-AAFA-83D3-0672-7179E9A5C61D}"/>
              </a:ext>
            </a:extLst>
          </p:cNvPr>
          <p:cNvSpPr txBox="1"/>
          <p:nvPr/>
        </p:nvSpPr>
        <p:spPr>
          <a:xfrm>
            <a:off x="1410063" y="2693624"/>
            <a:ext cx="6355958" cy="1470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After 4 </a:t>
            </a:r>
            <a:r>
              <a:rPr lang="en-US" i="1" dirty="0" err="1"/>
              <a:t>Gyr</a:t>
            </a:r>
            <a:r>
              <a:rPr lang="en-US" i="1" dirty="0"/>
              <a:t> of evolution, there is a significant shift in the radial profile. This is due to relaxation of the bodies in the structure, reaching an equilibrium state. As we will show … the dwarf galaxy is created very close to equilibrium. As the dwarf galaxy evolves in empty space, the virial ratio approaches one.</a:t>
            </a:r>
            <a:r>
              <a:rPr lang="en-US" dirty="0"/>
              <a:t>” </a:t>
            </a:r>
            <a:r>
              <a:rPr lang="en-US" baseline="30000" dirty="0"/>
              <a:t>1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86A94C1A-7034-6AF9-3B20-BB6CFEEF0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28" y="2587541"/>
            <a:ext cx="2991852" cy="16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4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1725-FC6D-D78C-C881-B01056ED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A7C1F5-5F6A-E648-8EBB-2E506ACBF7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4805"/>
              </p:ext>
            </p:extLst>
          </p:nvPr>
        </p:nvGraphicFramePr>
        <p:xfrm>
          <a:off x="1097280" y="1853077"/>
          <a:ext cx="10058400" cy="43292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1913">
                  <a:extLst>
                    <a:ext uri="{9D8B030D-6E8A-4147-A177-3AD203B41FA5}">
                      <a16:colId xmlns:a16="http://schemas.microsoft.com/office/drawing/2014/main" val="2373624198"/>
                    </a:ext>
                  </a:extLst>
                </a:gridCol>
                <a:gridCol w="1873402">
                  <a:extLst>
                    <a:ext uri="{9D8B030D-6E8A-4147-A177-3AD203B41FA5}">
                      <a16:colId xmlns:a16="http://schemas.microsoft.com/office/drawing/2014/main" val="1472052955"/>
                    </a:ext>
                  </a:extLst>
                </a:gridCol>
                <a:gridCol w="987228">
                  <a:extLst>
                    <a:ext uri="{9D8B030D-6E8A-4147-A177-3AD203B41FA5}">
                      <a16:colId xmlns:a16="http://schemas.microsoft.com/office/drawing/2014/main" val="1019466801"/>
                    </a:ext>
                  </a:extLst>
                </a:gridCol>
                <a:gridCol w="1286634">
                  <a:extLst>
                    <a:ext uri="{9D8B030D-6E8A-4147-A177-3AD203B41FA5}">
                      <a16:colId xmlns:a16="http://schemas.microsoft.com/office/drawing/2014/main" val="1366275010"/>
                    </a:ext>
                  </a:extLst>
                </a:gridCol>
                <a:gridCol w="1673640">
                  <a:extLst>
                    <a:ext uri="{9D8B030D-6E8A-4147-A177-3AD203B41FA5}">
                      <a16:colId xmlns:a16="http://schemas.microsoft.com/office/drawing/2014/main" val="3286670043"/>
                    </a:ext>
                  </a:extLst>
                </a:gridCol>
                <a:gridCol w="968308">
                  <a:extLst>
                    <a:ext uri="{9D8B030D-6E8A-4147-A177-3AD203B41FA5}">
                      <a16:colId xmlns:a16="http://schemas.microsoft.com/office/drawing/2014/main" val="541237381"/>
                    </a:ext>
                  </a:extLst>
                </a:gridCol>
                <a:gridCol w="969480">
                  <a:extLst>
                    <a:ext uri="{9D8B030D-6E8A-4147-A177-3AD203B41FA5}">
                      <a16:colId xmlns:a16="http://schemas.microsoft.com/office/drawing/2014/main" val="883386021"/>
                    </a:ext>
                  </a:extLst>
                </a:gridCol>
                <a:gridCol w="997795">
                  <a:extLst>
                    <a:ext uri="{9D8B030D-6E8A-4147-A177-3AD203B41FA5}">
                      <a16:colId xmlns:a16="http://schemas.microsoft.com/office/drawing/2014/main" val="3696241906"/>
                    </a:ext>
                  </a:extLst>
                </a:gridCol>
              </a:tblGrid>
              <a:tr h="3404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version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components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initial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t</a:t>
                      </a:r>
                      <a:r>
                        <a:rPr lang="en-US" sz="1400" baseline="-25000" dirty="0" err="1"/>
                        <a:t>stable</a:t>
                      </a:r>
                      <a:endParaRPr lang="en-US" sz="1400" baseline="-25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final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118491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rId3" action="ppaction://hlinksldjump"/>
                        </a:rPr>
                        <a:t>202404132100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master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Sid</a:t>
                      </a:r>
                      <a:endParaRPr kumimoji="0" lang="en-US" sz="14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 err="1"/>
                        <a:t>plummer+plummer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sngStrike" kern="1200" dirty="0">
                          <a:solidFill>
                            <a:srgbClr val="6AA84F"/>
                          </a:solidFill>
                          <a:effectLst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strike="sngStrike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sngStrike" kern="1200" dirty="0">
                          <a:solidFill>
                            <a:srgbClr val="6AA84F"/>
                          </a:solidFill>
                          <a:effectLst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335305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rId4" action="ppaction://hlinksldjump"/>
                        </a:rPr>
                        <a:t>202404141050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Sid</a:t>
                      </a:r>
                      <a:endParaRPr kumimoji="0" lang="en-US" sz="14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 err="1"/>
                        <a:t>plummer+plummer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strike="sngStrike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752423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" action="ppaction://noaction"/>
                        </a:rPr>
                        <a:t>202404132220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 err="1"/>
                        <a:t>plummer+nfw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strike="sngStrike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368838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>
                          <a:hlinkClick r:id="" action="ppaction://noaction"/>
                        </a:rPr>
                        <a:t>202404141025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strike="sngStrike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sng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dirty="0"/>
                        <a:t>Sid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dirty="0" err="1"/>
                        <a:t>plummer+nfw</a:t>
                      </a:r>
                      <a:endParaRPr lang="en-US" sz="14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>
                          <a:solidFill>
                            <a:srgbClr val="6AA84F"/>
                          </a:solidFill>
                        </a:rPr>
                        <a:t>0.5-1.0 </a:t>
                      </a:r>
                      <a:r>
                        <a:rPr lang="en-US" sz="1400" strike="sngStrike" dirty="0" err="1">
                          <a:solidFill>
                            <a:srgbClr val="6AA84F"/>
                          </a:solidFill>
                        </a:rPr>
                        <a:t>Gy</a:t>
                      </a:r>
                      <a:endParaRPr lang="en-US" sz="1400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strike="sngStrike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954456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" action="ppaction://noaction"/>
                        </a:rPr>
                        <a:t>202404021330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plummer+plummer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1C232"/>
                          </a:solidFill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585383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" action="ppaction://noaction"/>
                        </a:rPr>
                        <a:t>202404082220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plummer+plummer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1C232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975658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202404021450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current (Feb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plummer+nfw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1C232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66735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202404082325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v1.80 (May 2021)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master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plummer+nfw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C0000"/>
                          </a:solidFill>
                        </a:rPr>
                        <a:t>2.5-3.0 </a:t>
                      </a:r>
                      <a:r>
                        <a:rPr lang="en-US" sz="1400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1C232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8520"/>
                  </a:ext>
                </a:extLst>
              </a:tr>
              <a:tr h="376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" action="ppaction://noaction"/>
                        </a:rPr>
                        <a:t>202404131940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current (Jan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sidm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plummer+sidm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1C232"/>
                          </a:solidFill>
                        </a:rPr>
                        <a:t>1.5-2.0 </a:t>
                      </a:r>
                      <a:r>
                        <a:rPr lang="en-US" sz="1400" dirty="0" err="1">
                          <a:solidFill>
                            <a:srgbClr val="F1C232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F1C23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C232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lang="en-US" dirty="0">
                        <a:solidFill>
                          <a:srgbClr val="F1C232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489043"/>
                  </a:ext>
                </a:extLst>
              </a:tr>
              <a:tr h="598978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202404072115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/>
                        <a:t>current (Jan 2024)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dirty="0" err="1"/>
                        <a:t>sidm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Eric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plummer+sidm</a:t>
                      </a:r>
                      <a:endParaRPr lang="en-US" sz="1400" dirty="0"/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84F"/>
                          </a:solidFill>
                          <a:effectLst/>
                          <a:uLnTx/>
                          <a:uFillTx/>
                        </a:rPr>
                        <a:t>✓</a:t>
                      </a:r>
                      <a:endParaRPr lang="en-US" dirty="0">
                        <a:solidFill>
                          <a:srgbClr val="6AA84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C0000"/>
                          </a:solidFill>
                        </a:rPr>
                        <a:t>3.0-3.5 </a:t>
                      </a:r>
                      <a:r>
                        <a:rPr lang="en-US" sz="1400" dirty="0" err="1">
                          <a:solidFill>
                            <a:srgbClr val="CC0000"/>
                          </a:solidFill>
                        </a:rPr>
                        <a:t>Gy</a:t>
                      </a:r>
                      <a:endParaRPr lang="en-US" sz="1400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C0000"/>
                          </a:solidFill>
                          <a:effectLst/>
                        </a:rPr>
                        <a:t>✗</a:t>
                      </a:r>
                      <a:endParaRPr lang="en-US" dirty="0">
                        <a:solidFill>
                          <a:srgbClr val="CC0000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949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144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1CD4-276C-B14F-10AF-BAC8BBA8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8826-8DCA-EF76-EDD3-0C1F8C383B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defTabSz="410977">
              <a:spcAft>
                <a:spcPts val="606"/>
              </a:spcAft>
            </a:pPr>
            <a:r>
              <a:rPr lang="en-US" dirty="0"/>
              <a:t>Previous report investigating galaxy stability </a:t>
            </a:r>
            <a:r>
              <a:rPr lang="en-US" baseline="30000" dirty="0"/>
              <a:t>2</a:t>
            </a:r>
          </a:p>
          <a:p>
            <a:pPr marL="410977" lvl="1" defTabSz="410977">
              <a:spcAft>
                <a:spcPts val="606"/>
              </a:spcAft>
            </a:pPr>
            <a:r>
              <a:rPr lang="en-US" dirty="0"/>
              <a:t>Useful chart -&gt;</a:t>
            </a:r>
          </a:p>
          <a:p>
            <a:pPr defTabSz="410977">
              <a:spcAft>
                <a:spcPts val="606"/>
              </a:spcAft>
            </a:pPr>
            <a:r>
              <a:rPr lang="en-US" dirty="0"/>
              <a:t>Eric’s params (red): stability score of 30-40</a:t>
            </a:r>
          </a:p>
          <a:p>
            <a:pPr lvl="1" defTabSz="410977">
              <a:spcAft>
                <a:spcPts val="606"/>
              </a:spcAft>
            </a:pPr>
            <a:r>
              <a:rPr lang="en-US" dirty="0"/>
              <a:t>m</a:t>
            </a:r>
            <a:r>
              <a:rPr lang="en-US" baseline="-25000" dirty="0"/>
              <a:t>l</a:t>
            </a:r>
            <a:r>
              <a:rPr lang="en-US" dirty="0"/>
              <a:t> =  1.22 SM</a:t>
            </a:r>
            <a:br>
              <a:rPr lang="en-US" dirty="0"/>
            </a:br>
            <a:r>
              <a:rPr lang="en-US" dirty="0" err="1"/>
              <a:t>r</a:t>
            </a:r>
            <a:r>
              <a:rPr lang="en-US" baseline="-25000" dirty="0" err="1"/>
              <a:t>s,l</a:t>
            </a:r>
            <a:r>
              <a:rPr lang="en-US" dirty="0"/>
              <a:t> =  0.181 kpc</a:t>
            </a:r>
          </a:p>
          <a:p>
            <a:pPr lvl="1" defTabSz="410977">
              <a:spcAft>
                <a:spcPts val="606"/>
              </a:spcAft>
            </a:pPr>
            <a:r>
              <a:rPr lang="en-US" dirty="0"/>
              <a:t>m</a:t>
            </a:r>
            <a:r>
              <a:rPr lang="en-US" baseline="-25000" dirty="0"/>
              <a:t>d</a:t>
            </a:r>
            <a:r>
              <a:rPr lang="en-US" dirty="0"/>
              <a:t> = 95.7 SM</a:t>
            </a:r>
            <a:br>
              <a:rPr lang="en-US" dirty="0"/>
            </a:br>
            <a:r>
              <a:rPr lang="en-US" dirty="0" err="1"/>
              <a:t>r</a:t>
            </a:r>
            <a:r>
              <a:rPr lang="en-US" baseline="-25000" dirty="0" err="1"/>
              <a:t>s,d</a:t>
            </a:r>
            <a:r>
              <a:rPr lang="en-US" dirty="0"/>
              <a:t> = 0.810 kpc</a:t>
            </a:r>
          </a:p>
          <a:p>
            <a:pPr defTabSz="410977">
              <a:spcAft>
                <a:spcPts val="606"/>
              </a:spcAft>
            </a:pPr>
            <a:r>
              <a:rPr lang="en-US" dirty="0"/>
              <a:t>Sid’s params (blue): stability score of ~0</a:t>
            </a:r>
          </a:p>
          <a:p>
            <a:pPr lvl="1" defTabSz="410977">
              <a:spcAft>
                <a:spcPts val="606"/>
              </a:spcAft>
            </a:pPr>
            <a:r>
              <a:rPr lang="en-US" dirty="0"/>
              <a:t>m</a:t>
            </a:r>
            <a:r>
              <a:rPr lang="en-US" baseline="-25000" dirty="0"/>
              <a:t>l</a:t>
            </a:r>
            <a:r>
              <a:rPr lang="en-US" dirty="0"/>
              <a:t> =  12.0 SM</a:t>
            </a:r>
            <a:br>
              <a:rPr lang="en-US" dirty="0"/>
            </a:br>
            <a:r>
              <a:rPr lang="en-US" dirty="0" err="1"/>
              <a:t>r</a:t>
            </a:r>
            <a:r>
              <a:rPr lang="en-US" baseline="-25000" dirty="0" err="1"/>
              <a:t>s,l</a:t>
            </a:r>
            <a:r>
              <a:rPr lang="en-US" dirty="0"/>
              <a:t> =  0.2 kpc</a:t>
            </a:r>
          </a:p>
          <a:p>
            <a:pPr lvl="1" defTabSz="410977">
              <a:spcAft>
                <a:spcPts val="606"/>
              </a:spcAft>
            </a:pPr>
            <a:r>
              <a:rPr lang="en-US" dirty="0"/>
              <a:t>m</a:t>
            </a:r>
            <a:r>
              <a:rPr lang="en-US" baseline="-25000" dirty="0"/>
              <a:t>d</a:t>
            </a:r>
            <a:r>
              <a:rPr lang="en-US" dirty="0"/>
              <a:t> = 48.0 SM</a:t>
            </a:r>
            <a:br>
              <a:rPr lang="en-US" dirty="0"/>
            </a:br>
            <a:r>
              <a:rPr lang="en-US" dirty="0" err="1"/>
              <a:t>r</a:t>
            </a:r>
            <a:r>
              <a:rPr lang="en-US" baseline="-25000" dirty="0" err="1"/>
              <a:t>s,d</a:t>
            </a:r>
            <a:r>
              <a:rPr lang="en-US" dirty="0"/>
              <a:t> = 0.8 kpc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F553C-DF60-870A-1D1D-19B14ED3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41" y="1949031"/>
            <a:ext cx="5305439" cy="378608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B143FA-224F-630F-906E-BDB60A9C8F04}"/>
              </a:ext>
            </a:extLst>
          </p:cNvPr>
          <p:cNvSpPr/>
          <p:nvPr/>
        </p:nvSpPr>
        <p:spPr>
          <a:xfrm>
            <a:off x="7600323" y="3356707"/>
            <a:ext cx="1363461" cy="8570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18E129-39B5-5848-76D6-6F18885786E7}"/>
              </a:ext>
            </a:extLst>
          </p:cNvPr>
          <p:cNvSpPr/>
          <p:nvPr/>
        </p:nvSpPr>
        <p:spPr>
          <a:xfrm>
            <a:off x="8165608" y="3356707"/>
            <a:ext cx="101284" cy="8570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6F1EC1-EE6E-5565-F39E-8FE5B63FC7EA}"/>
              </a:ext>
            </a:extLst>
          </p:cNvPr>
          <p:cNvSpPr/>
          <p:nvPr/>
        </p:nvSpPr>
        <p:spPr>
          <a:xfrm>
            <a:off x="8625515" y="3356706"/>
            <a:ext cx="101284" cy="8570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136271-7538-FB43-2626-BD19EDEA7ED1}"/>
              </a:ext>
            </a:extLst>
          </p:cNvPr>
          <p:cNvSpPr/>
          <p:nvPr/>
        </p:nvSpPr>
        <p:spPr>
          <a:xfrm>
            <a:off x="7600323" y="3588056"/>
            <a:ext cx="1363461" cy="1023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0A7B02-7D0C-A7F5-8A23-2B14B92563A3}"/>
              </a:ext>
            </a:extLst>
          </p:cNvPr>
          <p:cNvSpPr/>
          <p:nvPr/>
        </p:nvSpPr>
        <p:spPr>
          <a:xfrm>
            <a:off x="7600323" y="3959865"/>
            <a:ext cx="1363461" cy="1023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1111CE-D341-9155-58E0-99B706F3E2B4}"/>
              </a:ext>
            </a:extLst>
          </p:cNvPr>
          <p:cNvSpPr/>
          <p:nvPr/>
        </p:nvSpPr>
        <p:spPr>
          <a:xfrm>
            <a:off x="8902073" y="3356705"/>
            <a:ext cx="1363461" cy="85703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03F5E3-DD0A-6E5A-2450-C8B86E9DEE06}"/>
              </a:ext>
            </a:extLst>
          </p:cNvPr>
          <p:cNvSpPr/>
          <p:nvPr/>
        </p:nvSpPr>
        <p:spPr>
          <a:xfrm>
            <a:off x="8963784" y="3356705"/>
            <a:ext cx="101284" cy="85703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3BA6F1-75FF-1442-AEEA-497356A932EE}"/>
              </a:ext>
            </a:extLst>
          </p:cNvPr>
          <p:cNvSpPr/>
          <p:nvPr/>
        </p:nvSpPr>
        <p:spPr>
          <a:xfrm>
            <a:off x="9564017" y="3356705"/>
            <a:ext cx="101284" cy="85703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71E9E2F-D2F3-83C3-CF22-DE6D961CDD13}"/>
              </a:ext>
            </a:extLst>
          </p:cNvPr>
          <p:cNvSpPr/>
          <p:nvPr/>
        </p:nvSpPr>
        <p:spPr>
          <a:xfrm>
            <a:off x="8902072" y="3963553"/>
            <a:ext cx="1363461" cy="10236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8C1C63-1791-93C2-B69A-ED130031782C}"/>
              </a:ext>
            </a:extLst>
          </p:cNvPr>
          <p:cNvSpPr/>
          <p:nvPr/>
        </p:nvSpPr>
        <p:spPr>
          <a:xfrm>
            <a:off x="8902071" y="3588056"/>
            <a:ext cx="1363461" cy="10236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275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731</TotalTime>
  <Words>1049</Words>
  <Application>Microsoft Office PowerPoint</Application>
  <PresentationFormat>Widescreen</PresentationFormat>
  <Paragraphs>360</Paragraphs>
  <Slides>15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Retrospect</vt:lpstr>
      <vt:lpstr>Dwarf Galaxy Stability in MilkyWay@home</vt:lpstr>
      <vt:lpstr>PowerPoint Presentation</vt:lpstr>
      <vt:lpstr>Issues with SIDM</vt:lpstr>
      <vt:lpstr>Other Profiles</vt:lpstr>
      <vt:lpstr>Previous Version</vt:lpstr>
      <vt:lpstr>Summary</vt:lpstr>
      <vt:lpstr>Instability and Equilibrium</vt:lpstr>
      <vt:lpstr>Summary</vt:lpstr>
      <vt:lpstr>Parameter Selection</vt:lpstr>
      <vt:lpstr>PowerPoint Presentation</vt:lpstr>
      <vt:lpstr>New Parameters</vt:lpstr>
      <vt:lpstr>Summary</vt:lpstr>
      <vt:lpstr>SIDM profile generator</vt:lpstr>
      <vt:lpstr>Concluding Remarks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Stability of Dwarf Galaxies</dc:title>
  <dc:creator>Kim, Jason</dc:creator>
  <cp:lastModifiedBy>Kim, Jason</cp:lastModifiedBy>
  <cp:revision>4</cp:revision>
  <dcterms:created xsi:type="dcterms:W3CDTF">2024-04-23T05:48:57Z</dcterms:created>
  <dcterms:modified xsi:type="dcterms:W3CDTF">2024-04-23T19:35:40Z</dcterms:modified>
</cp:coreProperties>
</file>